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8" r:id="rId3"/>
    <p:sldId id="271" r:id="rId4"/>
    <p:sldId id="260" r:id="rId5"/>
    <p:sldId id="272" r:id="rId6"/>
    <p:sldId id="287" r:id="rId7"/>
    <p:sldId id="284" r:id="rId8"/>
    <p:sldId id="292" r:id="rId9"/>
    <p:sldId id="293" r:id="rId10"/>
    <p:sldId id="291" r:id="rId11"/>
    <p:sldId id="288" r:id="rId12"/>
    <p:sldId id="289" r:id="rId13"/>
    <p:sldId id="290" r:id="rId14"/>
    <p:sldId id="294" r:id="rId15"/>
    <p:sldId id="258" r:id="rId16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0655873-1BD4-41E5-92B6-AD94756DAE97}">
          <p14:sldIdLst>
            <p14:sldId id="256"/>
            <p14:sldId id="268"/>
            <p14:sldId id="271"/>
            <p14:sldId id="260"/>
            <p14:sldId id="272"/>
            <p14:sldId id="287"/>
            <p14:sldId id="284"/>
            <p14:sldId id="292"/>
            <p14:sldId id="293"/>
            <p14:sldId id="291"/>
            <p14:sldId id="288"/>
            <p14:sldId id="289"/>
            <p14:sldId id="290"/>
            <p14:sldId id="294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08"/>
    <a:srgbClr val="CDDA32"/>
    <a:srgbClr val="E73C1B"/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89511" autoAdjust="0"/>
  </p:normalViewPr>
  <p:slideViewPr>
    <p:cSldViewPr snapToGrid="0" snapToObjects="1">
      <p:cViewPr varScale="1">
        <p:scale>
          <a:sx n="71" d="100"/>
          <a:sy n="71" d="100"/>
        </p:scale>
        <p:origin x="1144" y="40"/>
      </p:cViewPr>
      <p:guideLst>
        <p:guide orient="horz" pos="531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996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17.09.2025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655" y="432000"/>
            <a:ext cx="1486535" cy="46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17.09.2025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7456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EDEBA-D089-F8EA-9C4B-4A2B7DCC6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958E63C-24B5-125F-CCDF-3193B4128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96494D7-CF84-6BDE-0D2B-6FDD344292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8EFDF3-F5D8-A401-E352-53D62CFBE0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28716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DD52B-3F18-1C16-F930-B8AFA5441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4AEAF66-5DB1-065C-2735-425BE3E2EF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C136F52-4112-DB9A-2FFB-FE9415371A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8301D5-9684-BB5E-C1FA-AD9168F5CF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5696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0DF68-8576-83BB-013F-713E23D40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F6F99C2-2D2A-F8C3-0618-A10D4B80D0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BF85CFA-C4DF-5AAD-E539-F99C4C94DB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52C2C8-6915-AB5D-831D-0581D7FF21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0406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B36A4-D951-71D3-DCB9-BFD4F7948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2A24071-AEE7-CC15-C603-E099878B0D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914D952-D3CC-4588-280A-1483E99599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C66EFB-03D0-5C43-15D2-89B71FAF53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5331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Art 5 – Legal basis to hold direct VC (without involving the other MS) in civil cases</a:t>
            </a:r>
          </a:p>
          <a:p>
            <a:r>
              <a:rPr lang="en-GB" dirty="0"/>
              <a:t>Art 6 – limited scope, allows to hold VC in 6 EU criminal cooperation procedures (most prominently the EAW and the FD Custodial Sentences, also FCO, …) </a:t>
            </a:r>
            <a:r>
              <a:rPr lang="en-GB" dirty="0">
                <a:sym typeface="Wingdings" panose="05000000000000000000" pitchFamily="2" charset="2"/>
              </a:rPr>
              <a:t> not for taking of evidence / trials, for that still the EIO Directive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 Not very broad, but increased focus on a European level, discuss this almost in every session on the EU level, EC DG Just is planning activities on this topic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990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3. Also explain </a:t>
            </a:r>
            <a:r>
              <a:rPr lang="en-GB" dirty="0" err="1"/>
              <a:t>e-CODEX</a:t>
            </a:r>
            <a:r>
              <a:rPr lang="en-GB" dirty="0"/>
              <a:t>: electronic communication in the justice field, decentralized system, …</a:t>
            </a:r>
          </a:p>
          <a:p>
            <a:r>
              <a:rPr lang="en-GB" dirty="0"/>
              <a:t>4. CDB, CCDB, EJN Atlas</a:t>
            </a:r>
          </a:p>
          <a:p>
            <a:r>
              <a:rPr lang="en-GB" dirty="0"/>
              <a:t>5. Important, because can only recommend / suggest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829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0079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5403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Study Visit: Looked at the facilities, court rooms, …</a:t>
            </a:r>
          </a:p>
          <a:p>
            <a:r>
              <a:rPr lang="en-GB" dirty="0"/>
              <a:t>Interviews/written answers to Questionnaire</a:t>
            </a:r>
          </a:p>
          <a:p>
            <a:r>
              <a:rPr lang="en-GB" dirty="0"/>
              <a:t>Mostly finished, except for Study Visit in Austria – saved the best for the last</a:t>
            </a:r>
          </a:p>
          <a:p>
            <a:r>
              <a:rPr lang="en-GB" dirty="0"/>
              <a:t>Also still holding some additional shorter interviews with experts on cross-border VC (EJN contact points, …)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 Information gathered is very broad – will not only flow into our formal Deliverables, but also create a summary / consolidation document to be published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1597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B1424-116B-7D51-9AAA-022A9E437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B67EF9D-F7EE-AA51-6D5C-F882DE1892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70D325B-38F2-2492-F461-646B7EA194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A3CBF3-C4FB-934C-39FE-91671897F5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653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297FD-E1BD-65B3-5637-43B71DDEA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5D245CD-AD2D-8DBA-212C-38F2841A89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ED029D8-E83A-E1F7-143F-D088E83D00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AC1366-9D59-6447-8DDB-D20263021C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8598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D7ABC-1FDD-16FD-6026-483630975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801556E-620D-2333-16CB-F092B9DA36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01E12FC-C101-D369-C3CA-904A6032E5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C29515-B880-CF0B-BE08-EFBA037F8D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7447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728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4000"/>
            <a:ext cx="7978526" cy="1389600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135" y="208800"/>
            <a:ext cx="3031139" cy="9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2000"/>
            <a:ext cx="7978526" cy="997200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A73C207-4ED0-423E-B75E-DB3E8181068F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E673AFB7-6425-499D-9A64-C2AED2FC7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6">
              <a:extLst>
                <a:ext uri="{FF2B5EF4-FFF2-40B4-BE49-F238E27FC236}">
                  <a16:creationId xmlns:a16="http://schemas.microsoft.com/office/drawing/2014/main" id="{B4E8AD27-502E-4AEC-B92F-DFA62877A6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Grafik 16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9D27161D-5C00-49D0-9750-584B17AADB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00"/>
            <a:ext cx="5389200" cy="1062000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370" cy="514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600"/>
            <a:ext cx="7978525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dirty="0"/>
              <a:t>Präsentationstitel</a:t>
            </a:r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pic>
        <p:nvPicPr>
          <p:cNvPr id="12" name="Grafik 11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695" y="208800"/>
            <a:ext cx="2032115" cy="629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36844C4-1F4C-48BC-BFAF-39ABF25A0643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E053CF8C-CCB3-44EE-916F-A3056B5C81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ZoneTexte 6">
              <a:extLst>
                <a:ext uri="{FF2B5EF4-FFF2-40B4-BE49-F238E27FC236}">
                  <a16:creationId xmlns:a16="http://schemas.microsoft.com/office/drawing/2014/main" id="{1E7D29DC-5FE6-4188-9352-B3B22AA03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Grafik 14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8ADFEEDF-CECC-492F-B3E9-0B15E44C9C6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mplivi.eu/recommendation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mplivi.eu/workflow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athias.maurer@brz.gv.at" TargetMode="External"/><Relationship Id="rId2" Type="http://schemas.openxmlformats.org/officeDocument/2006/relationships/hyperlink" Target="mailto:thomas.gottwald@bmj.gv.a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implivi.eu/" TargetMode="External"/><Relationship Id="rId5" Type="http://schemas.openxmlformats.org/officeDocument/2006/relationships/image" Target="../media/image17.png"/><Relationship Id="rId4" Type="http://schemas.openxmlformats.org/officeDocument/2006/relationships/hyperlink" Target="mailto:sebastian.Leitner@brz.gv.a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implivi.eu/legalbasi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mplivi.eu/consolid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/>
              <a:t>SimpliVi</a:t>
            </a:r>
            <a:r>
              <a:rPr lang="de-AT" dirty="0"/>
              <a:t> </a:t>
            </a:r>
            <a:r>
              <a:rPr lang="de-AT" b="0" dirty="0"/>
              <a:t>[</a:t>
            </a:r>
            <a:r>
              <a:rPr lang="de-DE" b="0" dirty="0" err="1"/>
              <a:t>sɪmplɪfʌɪ</a:t>
            </a:r>
            <a:r>
              <a:rPr lang="de-AT" b="0" dirty="0"/>
              <a:t>]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/>
              <a:t>Simplifying Cross-Border Judicial Videoconferencing in Europe </a:t>
            </a:r>
            <a:endParaRPr lang="de-AT" sz="2400" dirty="0">
              <a:highlight>
                <a:srgbClr val="FFFF00"/>
              </a:highlight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749" y="4191000"/>
            <a:ext cx="8079317" cy="415529"/>
          </a:xfrm>
        </p:spPr>
        <p:txBody>
          <a:bodyPr/>
          <a:lstStyle/>
          <a:p>
            <a:r>
              <a:rPr lang="en-US" dirty="0"/>
              <a:t>17 &amp; 18 September </a:t>
            </a:r>
            <a:r>
              <a:rPr lang="de-DE" dirty="0"/>
              <a:t>2025, </a:t>
            </a:r>
            <a:r>
              <a:rPr lang="de-AT" dirty="0"/>
              <a:t>Wrocław, </a:t>
            </a:r>
            <a:r>
              <a:rPr lang="de-AT" dirty="0" err="1"/>
              <a:t>Poland</a:t>
            </a:r>
            <a:endParaRPr lang="de-AT" dirty="0"/>
          </a:p>
          <a:p>
            <a:r>
              <a:rPr lang="de-AT" dirty="0"/>
              <a:t>Mathias Maurer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49781-AC8E-B9AA-9B39-BEE020110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72E033-567F-D277-BF62-8AC382F16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Deliverable D2.1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3DE6FD-5A43-86F1-C70C-BF5FA036CC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7C6A9C8-BD4E-9673-8895-31AFE87F055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21408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b="1" dirty="0"/>
              <a:t>“Recommendations for simplifying </a:t>
            </a:r>
            <a:r>
              <a:rPr lang="en-US" sz="1400" b="1" dirty="0" err="1"/>
              <a:t>crossborder</a:t>
            </a:r>
            <a:r>
              <a:rPr lang="en-US" sz="1400" b="1" dirty="0"/>
              <a:t> judicial videoconferencing”</a:t>
            </a:r>
            <a:endParaRPr lang="en-GB" sz="1400" b="1" dirty="0"/>
          </a:p>
          <a:p>
            <a:pPr>
              <a:lnSpc>
                <a:spcPct val="100000"/>
              </a:lnSpc>
            </a:pPr>
            <a:r>
              <a:rPr lang="en-GB" sz="1400" dirty="0"/>
              <a:t>Main output of SimpliVi</a:t>
            </a:r>
          </a:p>
          <a:p>
            <a:pPr lvl="1">
              <a:lnSpc>
                <a:spcPct val="100000"/>
              </a:lnSpc>
            </a:pPr>
            <a:r>
              <a:rPr lang="en-GB" sz="1400" u="sng" dirty="0"/>
              <a:t>Selection</a:t>
            </a:r>
            <a:r>
              <a:rPr lang="en-GB" sz="1400" dirty="0"/>
              <a:t> of practical recommendations and best practises </a:t>
            </a:r>
          </a:p>
          <a:p>
            <a:pPr lvl="1">
              <a:lnSpc>
                <a:spcPct val="100000"/>
              </a:lnSpc>
            </a:pPr>
            <a:r>
              <a:rPr lang="en-GB" sz="1400" u="sng" dirty="0"/>
              <a:t>Complete</a:t>
            </a:r>
            <a:r>
              <a:rPr lang="en-GB" sz="1400" dirty="0"/>
              <a:t> list of practical recommendations and best practises in annex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To be presented at the second day of the conference</a:t>
            </a:r>
          </a:p>
          <a:p>
            <a:pPr>
              <a:lnSpc>
                <a:spcPct val="100000"/>
              </a:lnSpc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https://www.simplivi.eu/recommendations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052B0E0-D02B-66FC-8B91-B04353925AE3}"/>
              </a:ext>
            </a:extLst>
          </p:cNvPr>
          <p:cNvSpPr/>
          <p:nvPr/>
        </p:nvSpPr>
        <p:spPr>
          <a:xfrm rot="19872025">
            <a:off x="4523099" y="2901088"/>
            <a:ext cx="4390221" cy="1099712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Share the recommendations and best practises with your colleagues!</a:t>
            </a:r>
          </a:p>
        </p:txBody>
      </p:sp>
    </p:spTree>
    <p:extLst>
      <p:ext uri="{BB962C8B-B14F-4D97-AF65-F5344CB8AC3E}">
        <p14:creationId xmlns:p14="http://schemas.microsoft.com/office/powerpoint/2010/main" val="407383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DE99C-9213-2060-516A-32CE333DAF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70918F-90E3-937F-E58D-359425CAD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Deliverable D2.2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9FC222-A6DC-6BE0-94AB-CB7421D08B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838AEB3-7150-15F1-5C88-10200EEC890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b="1" dirty="0"/>
              <a:t>“Business collaboration for setting up </a:t>
            </a:r>
            <a:r>
              <a:rPr lang="en-US" sz="1400" b="1" dirty="0" err="1"/>
              <a:t>crossborder</a:t>
            </a:r>
            <a:r>
              <a:rPr lang="en-US" sz="1400" b="1" dirty="0"/>
              <a:t> judicial videoconferencing”</a:t>
            </a:r>
            <a:endParaRPr lang="en-GB" sz="1400" b="1" dirty="0"/>
          </a:p>
          <a:p>
            <a:pPr>
              <a:lnSpc>
                <a:spcPct val="100000"/>
              </a:lnSpc>
            </a:pPr>
            <a:r>
              <a:rPr lang="en-GB" sz="1400" dirty="0"/>
              <a:t>Analysis of </a:t>
            </a:r>
            <a:r>
              <a:rPr lang="en-GB" sz="1400" b="1" dirty="0"/>
              <a:t>existing workflows </a:t>
            </a:r>
            <a:r>
              <a:rPr lang="en-GB" sz="1400" dirty="0"/>
              <a:t>based on the legal acts</a:t>
            </a:r>
          </a:p>
          <a:p>
            <a:pPr>
              <a:lnSpc>
                <a:spcPct val="100000"/>
              </a:lnSpc>
            </a:pPr>
            <a:r>
              <a:rPr lang="en-GB" sz="1400" b="1" dirty="0"/>
              <a:t>Integration</a:t>
            </a:r>
            <a:r>
              <a:rPr lang="en-GB" sz="1400" dirty="0"/>
              <a:t> of videoconferencing aspects in the workflows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Gap analysis: information needs for videoconferencing vs. existing forms</a:t>
            </a:r>
          </a:p>
          <a:p>
            <a:pPr>
              <a:lnSpc>
                <a:spcPct val="100000"/>
              </a:lnSpc>
            </a:pPr>
            <a:r>
              <a:rPr lang="en-GB" sz="1400" b="1" dirty="0"/>
              <a:t>Proposal for a standardised videoconferencing workflow and form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Basis for a subsequent </a:t>
            </a:r>
            <a:r>
              <a:rPr lang="en-GB" sz="1400" b="1" dirty="0" err="1"/>
              <a:t>e-CODEX</a:t>
            </a:r>
            <a:r>
              <a:rPr lang="en-GB" sz="1400" b="1" dirty="0"/>
              <a:t> implementation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To </a:t>
            </a:r>
            <a:r>
              <a:rPr lang="en-GB" sz="1400"/>
              <a:t>be discussed </a:t>
            </a:r>
            <a:r>
              <a:rPr lang="en-GB" sz="1400" dirty="0"/>
              <a:t>at the second day of the conference</a:t>
            </a:r>
          </a:p>
          <a:p>
            <a:pPr>
              <a:lnSpc>
                <a:spcPct val="100000"/>
              </a:lnSpc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https://www.simplivi.eu/workflows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59708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0747D-6D7E-8BFC-86E1-D36033DC4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80D4B-62DB-E1ED-9AAE-36727A465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Deliverable D2.3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7F4340-5B84-89AA-BB16-4831741AAB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ED5A6C6-CC58-A935-C044-7EA085CDEA0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b="1" dirty="0"/>
              <a:t>“Requirements for adapting European Court Databases”</a:t>
            </a:r>
            <a:endParaRPr lang="en-GB" sz="1400" b="1" dirty="0"/>
          </a:p>
          <a:p>
            <a:pPr>
              <a:lnSpc>
                <a:spcPct val="100000"/>
              </a:lnSpc>
            </a:pPr>
            <a:r>
              <a:rPr lang="en-GB" sz="1400" dirty="0"/>
              <a:t>Recommendations to add certain data for videoconferencing in the CDBs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Derived from general SimpliVi recommendations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To be provided to the European Commission as the CDB owner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095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99719-CA74-E9D9-3856-6E45100C1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890C3C-8CCE-D208-14DB-DAF3F7942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Deliverable D3.2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B2F0D5-004E-E158-717D-9F6E1FE745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E3D87B5-0682-095B-09AB-72995FE91E8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b="1" dirty="0"/>
              <a:t>“</a:t>
            </a:r>
            <a:r>
              <a:rPr lang="en-GB" sz="1400" b="1" dirty="0" err="1"/>
              <a:t>e-CODEX</a:t>
            </a:r>
            <a:r>
              <a:rPr lang="en-GB" sz="1400" b="1" dirty="0"/>
              <a:t> implementation”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Integration in existing use cases instead of new use case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3 different proposals for possible </a:t>
            </a:r>
            <a:r>
              <a:rPr lang="en-GB" sz="1400" dirty="0" err="1"/>
              <a:t>e-CODEX</a:t>
            </a:r>
            <a:r>
              <a:rPr lang="en-GB" sz="1400" dirty="0"/>
              <a:t> implementation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To be presented at the second day of the conference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To be provided to eu-LISA as </a:t>
            </a:r>
            <a:r>
              <a:rPr lang="en-GB" sz="1400" dirty="0" err="1"/>
              <a:t>e-CODEX</a:t>
            </a:r>
            <a:r>
              <a:rPr lang="en-GB" sz="1400" dirty="0"/>
              <a:t> owner for further consideration</a:t>
            </a:r>
          </a:p>
        </p:txBody>
      </p:sp>
    </p:spTree>
    <p:extLst>
      <p:ext uri="{BB962C8B-B14F-4D97-AF65-F5344CB8AC3E}">
        <p14:creationId xmlns:p14="http://schemas.microsoft.com/office/powerpoint/2010/main" val="507498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7829E-8C91-FAD3-FA28-9ED41C85B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46D4F8-51F7-AD4A-6723-CEED811F1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SimpliVi Conference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8A1EE4-1778-0894-B243-4C4E8F60B9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94674D2-1928-E5AC-A012-85867EAA3C2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dirty="0"/>
              <a:t>17 &amp; 18 September 2025, </a:t>
            </a:r>
            <a:r>
              <a:rPr lang="en-GB" sz="1400" dirty="0" err="1"/>
              <a:t>Wrocław</a:t>
            </a:r>
            <a:r>
              <a:rPr lang="en-GB" sz="1400" dirty="0"/>
              <a:t>, Poland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Bring the European judicial </a:t>
            </a:r>
            <a:r>
              <a:rPr lang="en-GB" sz="1400" b="1" dirty="0"/>
              <a:t>videoconferencing community </a:t>
            </a:r>
            <a:r>
              <a:rPr lang="en-GB" sz="1400" dirty="0"/>
              <a:t>together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Benefit from </a:t>
            </a:r>
            <a:r>
              <a:rPr lang="en-GB" sz="1400" b="1" dirty="0"/>
              <a:t>experiences</a:t>
            </a:r>
            <a:r>
              <a:rPr lang="en-GB" sz="1400" dirty="0"/>
              <a:t> in other Member States and organisations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Discuss recent </a:t>
            </a:r>
            <a:r>
              <a:rPr lang="en-GB" sz="1400" b="1" dirty="0"/>
              <a:t>legal, organisational and technical developments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Learn about </a:t>
            </a:r>
            <a:r>
              <a:rPr lang="en-GB" sz="1400" b="1" dirty="0"/>
              <a:t>SimpliVi project results</a:t>
            </a:r>
          </a:p>
          <a:p>
            <a:pPr>
              <a:lnSpc>
                <a:spcPct val="100000"/>
              </a:lnSpc>
            </a:pPr>
            <a:endParaRPr lang="en-GB" sz="1400" b="1" dirty="0"/>
          </a:p>
          <a:p>
            <a:pPr>
              <a:lnSpc>
                <a:spcPct val="100000"/>
              </a:lnSpc>
            </a:pPr>
            <a:r>
              <a:rPr lang="en-GB" sz="1400" b="1" dirty="0"/>
              <a:t>Enjoy </a:t>
            </a:r>
            <a:r>
              <a:rPr lang="en-GB" sz="1400" b="1" dirty="0" err="1"/>
              <a:t>Wrocław</a:t>
            </a:r>
            <a:r>
              <a:rPr lang="en-GB" sz="14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8564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Contacts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Thomas Gottwald</a:t>
            </a:r>
          </a:p>
          <a:p>
            <a:r>
              <a:rPr lang="de-DE" dirty="0">
                <a:hlinkClick r:id="rId2"/>
              </a:rPr>
              <a:t>thomas.gottwald@bmj.gv.at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/>
              <a:t>Mathias Maurer 	</a:t>
            </a:r>
          </a:p>
          <a:p>
            <a:r>
              <a:rPr lang="de-DE" dirty="0">
                <a:hlinkClick r:id="rId3"/>
              </a:rPr>
              <a:t>mathias.maurer@brz.gv.at</a:t>
            </a:r>
            <a:r>
              <a:rPr lang="de-DE" dirty="0"/>
              <a:t>  </a:t>
            </a:r>
          </a:p>
          <a:p>
            <a:endParaRPr lang="de-DE" dirty="0"/>
          </a:p>
          <a:p>
            <a:r>
              <a:rPr lang="de-DE" dirty="0"/>
              <a:t>Sebastian Leitner</a:t>
            </a:r>
          </a:p>
          <a:p>
            <a:r>
              <a:rPr lang="de-DE" dirty="0">
                <a:hlinkClick r:id="rId4"/>
              </a:rPr>
              <a:t>sebastian.Leitner@brz.gv.at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" name="Grafik 2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601784FA-1F9F-4FEA-B51E-46895A8A31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45" y="2989531"/>
            <a:ext cx="4091776" cy="114956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2A7A3F6-E149-A5AF-D5C8-1E98B497490F}"/>
              </a:ext>
            </a:extLst>
          </p:cNvPr>
          <p:cNvSpPr txBox="1"/>
          <p:nvPr/>
        </p:nvSpPr>
        <p:spPr>
          <a:xfrm>
            <a:off x="4680373" y="238421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itel 6">
            <a:extLst>
              <a:ext uri="{FF2B5EF4-FFF2-40B4-BE49-F238E27FC236}">
                <a16:creationId xmlns:a16="http://schemas.microsoft.com/office/drawing/2014/main" id="{61C42DC9-C527-C6A1-7BFA-6E97186377AC}"/>
              </a:ext>
            </a:extLst>
          </p:cNvPr>
          <p:cNvSpPr txBox="1">
            <a:spLocks/>
          </p:cNvSpPr>
          <p:nvPr/>
        </p:nvSpPr>
        <p:spPr>
          <a:xfrm>
            <a:off x="4623172" y="1809538"/>
            <a:ext cx="5389200" cy="106200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000" b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de-AT" sz="2800" dirty="0">
                <a:hlinkClick r:id="rId6"/>
              </a:rPr>
              <a:t>www.simplivi.eu </a:t>
            </a:r>
            <a:r>
              <a:rPr lang="de-AT" sz="2800" dirty="0"/>
              <a:t> 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EF9E3-5998-4E8E-A446-03A71D41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110302-158E-4F71-944F-9449262CF4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Pandemic has shown the </a:t>
            </a:r>
            <a:r>
              <a:rPr lang="en-GB" sz="1600" b="1" dirty="0"/>
              <a:t>increased need </a:t>
            </a:r>
            <a:r>
              <a:rPr lang="en-GB" sz="1600" dirty="0"/>
              <a:t>for digitalisation, including VC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Pandemic has significantly </a:t>
            </a:r>
            <a:r>
              <a:rPr lang="en-GB" sz="1600" b="1" dirty="0"/>
              <a:t>increased the knowledge </a:t>
            </a:r>
            <a:r>
              <a:rPr lang="en-GB" sz="1600" dirty="0"/>
              <a:t>and experience about VC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Pandemic has led to </a:t>
            </a:r>
            <a:r>
              <a:rPr lang="en-GB" sz="1600" b="1" dirty="0"/>
              <a:t>new solutions </a:t>
            </a:r>
            <a:r>
              <a:rPr lang="en-GB" sz="1600" dirty="0"/>
              <a:t>from technical, organisational and legal aspects</a:t>
            </a:r>
          </a:p>
          <a:p>
            <a:pPr>
              <a:lnSpc>
                <a:spcPct val="100000"/>
              </a:lnSpc>
            </a:pPr>
            <a:r>
              <a:rPr lang="en-GB" sz="1600" b="1" dirty="0"/>
              <a:t>Art 5 &amp; 6 Digitalisation Regulation 2023/2844 </a:t>
            </a:r>
            <a:r>
              <a:rPr lang="en-GB" sz="1600" dirty="0"/>
              <a:t>establish a new legal basis for cross-border VC 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Setting up cross-border, judicial VCs is perceived as a cumbersome process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rgbClr val="E73C1B"/>
              </a:buClr>
              <a:buFont typeface="Courier New" panose="02070309020205020404" pitchFamily="49" charset="0"/>
              <a:buChar char="o"/>
            </a:pPr>
            <a:r>
              <a:rPr lang="en-GB" sz="1600" b="1" dirty="0"/>
              <a:t>Technical</a:t>
            </a:r>
            <a:r>
              <a:rPr lang="en-GB" sz="1600" dirty="0"/>
              <a:t>: different standards, new technical solutions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rgbClr val="E73C1B"/>
              </a:buClr>
              <a:buFont typeface="Courier New" panose="02070309020205020404" pitchFamily="49" charset="0"/>
              <a:buChar char="o"/>
            </a:pPr>
            <a:r>
              <a:rPr lang="en-GB" sz="1600" b="1" dirty="0"/>
              <a:t>Organisational</a:t>
            </a:r>
            <a:r>
              <a:rPr lang="en-GB" sz="1600" dirty="0"/>
              <a:t>: setup of a VC, support before and during a VC, lack of experience, language barrier</a:t>
            </a:r>
          </a:p>
          <a:p>
            <a:pPr lvl="1">
              <a:lnSpc>
                <a:spcPct val="100000"/>
              </a:lnSpc>
              <a:spcAft>
                <a:spcPts val="600"/>
              </a:spcAft>
              <a:buClr>
                <a:srgbClr val="E73C1B"/>
              </a:buClr>
              <a:buFont typeface="Courier New" panose="02070309020205020404" pitchFamily="49" charset="0"/>
              <a:buChar char="o"/>
            </a:pPr>
            <a:r>
              <a:rPr lang="en-GB" sz="1600" b="1" dirty="0"/>
              <a:t>Legal</a:t>
            </a:r>
            <a:r>
              <a:rPr lang="en-GB" sz="1600" dirty="0"/>
              <a:t>: different legal constraints per country and per legal domain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597195-CD5F-4934-821E-F4C4DBFC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74009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/>
              <a:t>Project </a:t>
            </a:r>
            <a:r>
              <a:rPr lang="de-AT" dirty="0" err="1"/>
              <a:t>Objectives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/>
              <a:t>Providing hands-on </a:t>
            </a:r>
            <a:r>
              <a:rPr lang="en-GB" b="1" dirty="0"/>
              <a:t>recommendations and best practises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/>
              <a:t>Drafting a </a:t>
            </a:r>
            <a:r>
              <a:rPr lang="en-GB" b="1" dirty="0"/>
              <a:t>standard workflow </a:t>
            </a:r>
            <a:r>
              <a:rPr lang="en-GB" dirty="0"/>
              <a:t>for the setup of a cross-border videoconference, including standardised forms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/>
              <a:t>Supporting this workflow with an </a:t>
            </a:r>
            <a:r>
              <a:rPr lang="en-GB" b="1" dirty="0"/>
              <a:t>e-CODEX implementation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dirty="0"/>
              <a:t>Drafting </a:t>
            </a:r>
            <a:r>
              <a:rPr lang="en-GB" b="1" dirty="0"/>
              <a:t>recommendations for the European Court Database(s)</a:t>
            </a:r>
            <a:r>
              <a:rPr lang="en-GB" dirty="0"/>
              <a:t> for additional attributes for cross-border videoconferences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b="1" dirty="0"/>
              <a:t>Promotion</a:t>
            </a:r>
            <a:r>
              <a:rPr lang="en-GB" dirty="0"/>
              <a:t> of project results to increase their adoption in national judicial administration organisations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166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2">
            <a:extLst>
              <a:ext uri="{FF2B5EF4-FFF2-40B4-BE49-F238E27FC236}">
                <a16:creationId xmlns:a16="http://schemas.microsoft.com/office/drawing/2014/main" id="{FBAD38CB-33E7-5B8C-283C-F184925241E1}"/>
              </a:ext>
            </a:extLst>
          </p:cNvPr>
          <p:cNvCxnSpPr>
            <a:cxnSpLocks/>
          </p:cNvCxnSpPr>
          <p:nvPr/>
        </p:nvCxnSpPr>
        <p:spPr>
          <a:xfrm>
            <a:off x="6914173" y="2415691"/>
            <a:ext cx="7684" cy="365425"/>
          </a:xfrm>
          <a:prstGeom prst="line">
            <a:avLst/>
          </a:prstGeom>
          <a:noFill/>
          <a:ln w="25400" cap="flat" cmpd="sng" algn="ctr">
            <a:solidFill>
              <a:srgbClr val="92D05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Gerade Verbindung 22">
            <a:extLst>
              <a:ext uri="{FF2B5EF4-FFF2-40B4-BE49-F238E27FC236}">
                <a16:creationId xmlns:a16="http://schemas.microsoft.com/office/drawing/2014/main" id="{B33E5CAF-8174-404F-B54A-156FF0CC5578}"/>
              </a:ext>
            </a:extLst>
          </p:cNvPr>
          <p:cNvCxnSpPr>
            <a:cxnSpLocks/>
          </p:cNvCxnSpPr>
          <p:nvPr/>
        </p:nvCxnSpPr>
        <p:spPr>
          <a:xfrm>
            <a:off x="8206313" y="2353179"/>
            <a:ext cx="7684" cy="365425"/>
          </a:xfrm>
          <a:prstGeom prst="line">
            <a:avLst/>
          </a:prstGeom>
          <a:noFill/>
          <a:ln w="25400" cap="flat" cmpd="sng" algn="ctr">
            <a:solidFill>
              <a:srgbClr val="92D05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" name="Gerade Verbindung 17">
            <a:extLst>
              <a:ext uri="{FF2B5EF4-FFF2-40B4-BE49-F238E27FC236}">
                <a16:creationId xmlns:a16="http://schemas.microsoft.com/office/drawing/2014/main" id="{65FB7306-A58E-4420-88D5-377CF8F6A25B}"/>
              </a:ext>
            </a:extLst>
          </p:cNvPr>
          <p:cNvCxnSpPr>
            <a:cxnSpLocks/>
            <a:stCxn id="15" idx="4"/>
            <a:endCxn id="13" idx="0"/>
          </p:cNvCxnSpPr>
          <p:nvPr/>
        </p:nvCxnSpPr>
        <p:spPr>
          <a:xfrm>
            <a:off x="1392346" y="2581328"/>
            <a:ext cx="0" cy="168459"/>
          </a:xfrm>
          <a:prstGeom prst="line">
            <a:avLst/>
          </a:prstGeom>
          <a:noFill/>
          <a:ln w="25400" cap="flat" cmpd="sng" algn="ctr">
            <a:solidFill>
              <a:srgbClr val="F27078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Timeline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8" name="Eingekerbter Richtungspfeil 11">
            <a:extLst>
              <a:ext uri="{FF2B5EF4-FFF2-40B4-BE49-F238E27FC236}">
                <a16:creationId xmlns:a16="http://schemas.microsoft.com/office/drawing/2014/main" id="{BEEC1F04-AC4F-4FC4-8013-F523CA97154E}"/>
              </a:ext>
            </a:extLst>
          </p:cNvPr>
          <p:cNvSpPr/>
          <p:nvPr/>
        </p:nvSpPr>
        <p:spPr>
          <a:xfrm>
            <a:off x="786794" y="2663624"/>
            <a:ext cx="2357185" cy="288470"/>
          </a:xfrm>
          <a:prstGeom prst="chevron">
            <a:avLst/>
          </a:prstGeom>
          <a:solidFill>
            <a:srgbClr val="F2707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r>
              <a:rPr lang="de-AT" sz="1800" kern="0" dirty="0">
                <a:solidFill>
                  <a:schemeClr val="bg2"/>
                </a:solidFill>
                <a:latin typeface="Calibri"/>
              </a:rPr>
              <a:t>2023</a:t>
            </a:r>
          </a:p>
        </p:txBody>
      </p:sp>
      <p:sp>
        <p:nvSpPr>
          <p:cNvPr id="9" name="Eingekerbter Richtungspfeil 12">
            <a:extLst>
              <a:ext uri="{FF2B5EF4-FFF2-40B4-BE49-F238E27FC236}">
                <a16:creationId xmlns:a16="http://schemas.microsoft.com/office/drawing/2014/main" id="{DC6486C2-9320-4DD8-A94D-84AD08D21806}"/>
              </a:ext>
            </a:extLst>
          </p:cNvPr>
          <p:cNvSpPr/>
          <p:nvPr/>
        </p:nvSpPr>
        <p:spPr>
          <a:xfrm>
            <a:off x="6215899" y="2658757"/>
            <a:ext cx="2357185" cy="288470"/>
          </a:xfrm>
          <a:prstGeom prst="chevron">
            <a:avLst/>
          </a:prstGeom>
          <a:solidFill>
            <a:srgbClr val="92D05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r>
              <a:rPr lang="de-AT" sz="1800" kern="0" dirty="0">
                <a:solidFill>
                  <a:schemeClr val="bg2"/>
                </a:solidFill>
                <a:latin typeface="Calibri"/>
              </a:rPr>
              <a:t>2025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32810F0-E4FF-414C-8B10-431161F03C7A}"/>
              </a:ext>
            </a:extLst>
          </p:cNvPr>
          <p:cNvSpPr/>
          <p:nvPr/>
        </p:nvSpPr>
        <p:spPr>
          <a:xfrm>
            <a:off x="7623870" y="1430899"/>
            <a:ext cx="1151968" cy="1152128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r>
              <a:rPr lang="de-AT" sz="810" kern="0" dirty="0">
                <a:solidFill>
                  <a:prstClr val="white"/>
                </a:solidFill>
                <a:latin typeface="Calibri"/>
              </a:rPr>
              <a:t>End:</a:t>
            </a:r>
          </a:p>
          <a:p>
            <a:pPr algn="ctr" defTabSz="456518">
              <a:defRPr/>
            </a:pPr>
            <a:r>
              <a:rPr lang="de-AT" sz="1215" kern="0" dirty="0">
                <a:solidFill>
                  <a:prstClr val="white"/>
                </a:solidFill>
                <a:latin typeface="Calibri"/>
              </a:rPr>
              <a:t>30/09/25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EDD5DD1-9FEC-4F36-9C44-BD6767133A61}"/>
              </a:ext>
            </a:extLst>
          </p:cNvPr>
          <p:cNvSpPr/>
          <p:nvPr/>
        </p:nvSpPr>
        <p:spPr>
          <a:xfrm>
            <a:off x="1342446" y="2749787"/>
            <a:ext cx="99800" cy="99814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endParaRPr lang="de-A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FB40765E-A33C-481F-BB12-A76BCD33F91D}"/>
              </a:ext>
            </a:extLst>
          </p:cNvPr>
          <p:cNvSpPr/>
          <p:nvPr/>
        </p:nvSpPr>
        <p:spPr>
          <a:xfrm>
            <a:off x="8160255" y="2757952"/>
            <a:ext cx="99800" cy="99814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endParaRPr lang="de-A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04812A43-EAC7-4E67-9B83-E9FE65E5C6FA}"/>
              </a:ext>
            </a:extLst>
          </p:cNvPr>
          <p:cNvSpPr/>
          <p:nvPr/>
        </p:nvSpPr>
        <p:spPr>
          <a:xfrm>
            <a:off x="816362" y="1429200"/>
            <a:ext cx="1151968" cy="1152128"/>
          </a:xfrm>
          <a:prstGeom prst="ellipse">
            <a:avLst/>
          </a:prstGeom>
          <a:solidFill>
            <a:srgbClr val="F27078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r>
              <a:rPr lang="de-AT" sz="810" kern="0" dirty="0">
                <a:solidFill>
                  <a:prstClr val="white"/>
                </a:solidFill>
                <a:latin typeface="Calibri"/>
              </a:rPr>
              <a:t>Start:</a:t>
            </a:r>
          </a:p>
          <a:p>
            <a:pPr algn="ctr" defTabSz="456518">
              <a:defRPr/>
            </a:pPr>
            <a:r>
              <a:rPr lang="de-AT" sz="1215" kern="0" dirty="0">
                <a:solidFill>
                  <a:prstClr val="white"/>
                </a:solidFill>
                <a:latin typeface="Calibri"/>
              </a:rPr>
              <a:t>01/04/23</a:t>
            </a:r>
          </a:p>
        </p:txBody>
      </p:sp>
      <p:sp>
        <p:nvSpPr>
          <p:cNvPr id="16" name="Eingekerbter Richtungspfeil 11">
            <a:extLst>
              <a:ext uri="{FF2B5EF4-FFF2-40B4-BE49-F238E27FC236}">
                <a16:creationId xmlns:a16="http://schemas.microsoft.com/office/drawing/2014/main" id="{4466CECB-431B-438F-8629-F8C3164C7E27}"/>
              </a:ext>
            </a:extLst>
          </p:cNvPr>
          <p:cNvSpPr/>
          <p:nvPr/>
        </p:nvSpPr>
        <p:spPr>
          <a:xfrm>
            <a:off x="3074611" y="2664198"/>
            <a:ext cx="3210656" cy="288470"/>
          </a:xfrm>
          <a:prstGeom prst="chevron">
            <a:avLst/>
          </a:prstGeom>
          <a:solidFill>
            <a:srgbClr val="FFC000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r>
              <a:rPr lang="de-AT" sz="1800" kern="0" dirty="0">
                <a:solidFill>
                  <a:schemeClr val="bg2"/>
                </a:solidFill>
                <a:latin typeface="Calibri"/>
              </a:rPr>
              <a:t>2024</a:t>
            </a:r>
          </a:p>
        </p:txBody>
      </p:sp>
      <p:sp>
        <p:nvSpPr>
          <p:cNvPr id="17" name="Abgerundetes Rechteck 45">
            <a:extLst>
              <a:ext uri="{FF2B5EF4-FFF2-40B4-BE49-F238E27FC236}">
                <a16:creationId xmlns:a16="http://schemas.microsoft.com/office/drawing/2014/main" id="{24066E67-0034-415A-B560-96865AF6B03B}"/>
              </a:ext>
            </a:extLst>
          </p:cNvPr>
          <p:cNvSpPr/>
          <p:nvPr/>
        </p:nvSpPr>
        <p:spPr>
          <a:xfrm>
            <a:off x="1342446" y="3041690"/>
            <a:ext cx="6530234" cy="288032"/>
          </a:xfrm>
          <a:prstGeom prst="roundRect">
            <a:avLst/>
          </a:prstGeom>
          <a:solidFill>
            <a:srgbClr val="009C9B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defTabSz="456518"/>
            <a:r>
              <a:rPr lang="en-US" sz="1395" kern="0" dirty="0">
                <a:solidFill>
                  <a:prstClr val="white"/>
                </a:solidFill>
                <a:latin typeface="Calibri"/>
              </a:rPr>
              <a:t>WP1: </a:t>
            </a:r>
            <a:r>
              <a:rPr lang="en-GB" sz="1395" kern="0" dirty="0">
                <a:solidFill>
                  <a:prstClr val="white"/>
                </a:solidFill>
                <a:latin typeface="Calibri"/>
              </a:rPr>
              <a:t>Project Management &amp; Coordination</a:t>
            </a:r>
            <a:endParaRPr lang="en-US" sz="1395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Abgerundetes Rechteck 46">
            <a:extLst>
              <a:ext uri="{FF2B5EF4-FFF2-40B4-BE49-F238E27FC236}">
                <a16:creationId xmlns:a16="http://schemas.microsoft.com/office/drawing/2014/main" id="{065C8518-D842-4D00-8B9A-2910C44E85DB}"/>
              </a:ext>
            </a:extLst>
          </p:cNvPr>
          <p:cNvSpPr/>
          <p:nvPr/>
        </p:nvSpPr>
        <p:spPr>
          <a:xfrm>
            <a:off x="1342446" y="3389010"/>
            <a:ext cx="6530234" cy="543576"/>
          </a:xfrm>
          <a:prstGeom prst="roundRect">
            <a:avLst/>
          </a:prstGeom>
          <a:solidFill>
            <a:srgbClr val="96BE50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defTabSz="456518"/>
            <a:r>
              <a:rPr lang="en-US" sz="1395" kern="0" dirty="0">
                <a:solidFill>
                  <a:prstClr val="white"/>
                </a:solidFill>
                <a:latin typeface="Calibri"/>
              </a:rPr>
              <a:t>WP2: Analysis and Design</a:t>
            </a:r>
            <a:endParaRPr lang="de-AT" sz="1395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Abgerundetes Rechteck 47">
            <a:extLst>
              <a:ext uri="{FF2B5EF4-FFF2-40B4-BE49-F238E27FC236}">
                <a16:creationId xmlns:a16="http://schemas.microsoft.com/office/drawing/2014/main" id="{4A5A4E00-5714-4CD1-AC49-1DE8DAC12E79}"/>
              </a:ext>
            </a:extLst>
          </p:cNvPr>
          <p:cNvSpPr/>
          <p:nvPr/>
        </p:nvSpPr>
        <p:spPr>
          <a:xfrm>
            <a:off x="1342446" y="4008316"/>
            <a:ext cx="6530234" cy="543600"/>
          </a:xfrm>
          <a:prstGeom prst="roundRect">
            <a:avLst/>
          </a:prstGeom>
          <a:solidFill>
            <a:srgbClr val="F0C850">
              <a:lumMod val="75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defTabSz="456518"/>
            <a:r>
              <a:rPr lang="en-US" sz="1395" kern="0" dirty="0">
                <a:solidFill>
                  <a:prstClr val="white"/>
                </a:solidFill>
                <a:latin typeface="Calibri"/>
              </a:rPr>
              <a:t>WP3: Preparation for piloting the e-CODEX use case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4E344E91-2732-EA6D-8996-761195218EB8}"/>
              </a:ext>
            </a:extLst>
          </p:cNvPr>
          <p:cNvSpPr/>
          <p:nvPr/>
        </p:nvSpPr>
        <p:spPr>
          <a:xfrm>
            <a:off x="6345873" y="1429200"/>
            <a:ext cx="1151968" cy="11521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r>
              <a:rPr lang="de-AT" sz="1000" kern="0" dirty="0">
                <a:solidFill>
                  <a:prstClr val="white"/>
                </a:solidFill>
                <a:latin typeface="Calibri"/>
              </a:rPr>
              <a:t>Final Event</a:t>
            </a:r>
          </a:p>
          <a:p>
            <a:pPr algn="ctr" defTabSz="456518">
              <a:defRPr/>
            </a:pPr>
            <a:r>
              <a:rPr lang="de-AT" sz="900" kern="0" dirty="0">
                <a:solidFill>
                  <a:prstClr val="white"/>
                </a:solidFill>
                <a:latin typeface="Calibri"/>
              </a:rPr>
              <a:t>17-18/09/25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99D99E02-63B9-E110-0252-C24062BF94D4}"/>
              </a:ext>
            </a:extLst>
          </p:cNvPr>
          <p:cNvSpPr/>
          <p:nvPr/>
        </p:nvSpPr>
        <p:spPr>
          <a:xfrm>
            <a:off x="6863868" y="2757952"/>
            <a:ext cx="99800" cy="99814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312" tIns="45654" rIns="91312" bIns="45654" rtlCol="0" anchor="ctr"/>
          <a:lstStyle/>
          <a:p>
            <a:pPr algn="ctr" defTabSz="456518">
              <a:defRPr/>
            </a:pPr>
            <a:endParaRPr lang="de-AT" sz="1800" ker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464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/>
              <a:t>Project Partners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de-AT"/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7AA4D497-E70B-499E-9EDC-37BF37B315F0}"/>
              </a:ext>
            </a:extLst>
          </p:cNvPr>
          <p:cNvGraphicFramePr>
            <a:graphicFrameLocks noGrp="1"/>
          </p:cNvGraphicFramePr>
          <p:nvPr/>
        </p:nvGraphicFramePr>
        <p:xfrm>
          <a:off x="789513" y="1455243"/>
          <a:ext cx="3896787" cy="3153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6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5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Austrian Federal Ministry of Justice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>
                      <a:noFill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Austria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7636874"/>
                  </a:ext>
                </a:extLst>
              </a:tr>
              <a:tr h="525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Aristotle University of Thessaloniki 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>
                      <a:noFill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2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Greece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4528333"/>
                  </a:ext>
                </a:extLst>
              </a:tr>
              <a:tr h="525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dirty="0"/>
                        <a:t>Court of Appeal </a:t>
                      </a:r>
                      <a:r>
                        <a:rPr lang="en-US" sz="1200" dirty="0" err="1"/>
                        <a:t>Wrocław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>
                      <a:noFill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Poland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5780174"/>
                  </a:ext>
                </a:extLst>
              </a:tr>
              <a:tr h="525653">
                <a:tc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Ministry of Justice of North Rhine-</a:t>
                      </a:r>
                      <a:r>
                        <a:rPr lang="de-AT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Westphalia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>
                      <a:noFill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Germany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96563162"/>
                  </a:ext>
                </a:extLst>
              </a:tr>
              <a:tr h="525653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Ministerio</a:t>
                      </a:r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de Justicia</a:t>
                      </a:r>
                    </a:p>
                  </a:txBody>
                  <a:tcPr marL="72000" marR="72000" marT="72000" marB="72000" anchor="ctr">
                    <a:lnL>
                      <a:noFill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Spain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8114458"/>
                  </a:ext>
                </a:extLst>
              </a:tr>
              <a:tr h="525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Portuguese Judicial High Council 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>
                      <a:noFill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Portugal</a:t>
                      </a:r>
                      <a:endParaRPr lang="de-AT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5017229"/>
                  </a:ext>
                </a:extLst>
              </a:tr>
            </a:tbl>
          </a:graphicData>
        </a:graphic>
      </p:graphicFrame>
      <p:pic>
        <p:nvPicPr>
          <p:cNvPr id="12" name="Picture 14" descr="D:\SVN\b-ju-jq-projekte\eJustice\FundingProjects\EXEC\Meetings\20180202 Brüssel e-Evidence System\Bilder\flags\flags-iso\shiny\24\GR.png">
            <a:extLst>
              <a:ext uri="{FF2B5EF4-FFF2-40B4-BE49-F238E27FC236}">
                <a16:creationId xmlns:a16="http://schemas.microsoft.com/office/drawing/2014/main" id="{AF85BE08-8552-43F3-A302-486D3CCFF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00" y="2100362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D:\SVN\b-ju-jq-projekte\eJustice\FundingProjects\EXEC\Meetings\20180202 Brüssel e-Evidence System\Bilder\flags\flags-iso\shiny\24\AT.png">
            <a:extLst>
              <a:ext uri="{FF2B5EF4-FFF2-40B4-BE49-F238E27FC236}">
                <a16:creationId xmlns:a16="http://schemas.microsoft.com/office/drawing/2014/main" id="{4B528037-3057-4990-90D9-349FD3D85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00" y="1580186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7E96386D-86F5-437C-ABBD-EB38EC6BC3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122" y="4181570"/>
            <a:ext cx="252000" cy="252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43FEE05-5949-4A6B-A7A4-F42A6A6350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70000"/>
          </a:blip>
          <a:srcRect r="22379"/>
          <a:stretch/>
        </p:blipFill>
        <p:spPr>
          <a:xfrm>
            <a:off x="5189476" y="842963"/>
            <a:ext cx="3329050" cy="378608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ECFEF7A-A256-431C-9156-D6C22973EF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122" y="2628878"/>
            <a:ext cx="252000" cy="252000"/>
          </a:xfrm>
          <a:prstGeom prst="rect">
            <a:avLst/>
          </a:prstGeom>
        </p:spPr>
      </p:pic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C9FD1B3-0D9D-4D47-BAC9-422CC08C8A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122" y="3178349"/>
            <a:ext cx="252000" cy="252000"/>
          </a:xfrm>
          <a:prstGeom prst="rect">
            <a:avLst/>
          </a:prstGeom>
        </p:spPr>
      </p:pic>
      <p:pic>
        <p:nvPicPr>
          <p:cNvPr id="13" name="Grafik 12" descr="Ein Bild, das Text, Screenshot, ClipArt enthält.&#10;&#10;Automatisch generierte Beschreibung">
            <a:extLst>
              <a:ext uri="{FF2B5EF4-FFF2-40B4-BE49-F238E27FC236}">
                <a16:creationId xmlns:a16="http://schemas.microsoft.com/office/drawing/2014/main" id="{1A191FFB-7529-429C-9BA1-7031D0B9C2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122" y="3704792"/>
            <a:ext cx="252000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396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BC363F-3068-90D5-57E3-8A8D5CC13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Statistics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0AB3D1-B57A-4188-EFB6-6301707DCD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211B72E-9627-3E2E-B22E-A0D722F66397}"/>
              </a:ext>
            </a:extLst>
          </p:cNvPr>
          <p:cNvSpPr txBox="1"/>
          <p:nvPr/>
        </p:nvSpPr>
        <p:spPr>
          <a:xfrm>
            <a:off x="2122670" y="1421894"/>
            <a:ext cx="804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800" b="1" dirty="0">
                <a:solidFill>
                  <a:srgbClr val="CDDA32"/>
                </a:solidFill>
              </a:rPr>
              <a:t>12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2F66F92-456D-3204-138A-F690453730B6}"/>
              </a:ext>
            </a:extLst>
          </p:cNvPr>
          <p:cNvSpPr txBox="1"/>
          <p:nvPr/>
        </p:nvSpPr>
        <p:spPr>
          <a:xfrm>
            <a:off x="4305759" y="2164213"/>
            <a:ext cx="804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800" b="1" dirty="0">
                <a:solidFill>
                  <a:srgbClr val="CDDA32"/>
                </a:solidFill>
              </a:rPr>
              <a:t>7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1ABD584-C094-FDE9-BC02-5831C7955315}"/>
              </a:ext>
            </a:extLst>
          </p:cNvPr>
          <p:cNvSpPr txBox="1"/>
          <p:nvPr/>
        </p:nvSpPr>
        <p:spPr>
          <a:xfrm>
            <a:off x="6343095" y="2948638"/>
            <a:ext cx="16952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800" b="1" dirty="0">
                <a:solidFill>
                  <a:srgbClr val="CDDA32"/>
                </a:solidFill>
              </a:rPr>
              <a:t>2075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1CF5159-1C5F-3C7B-704F-4B8C1281F098}"/>
              </a:ext>
            </a:extLst>
          </p:cNvPr>
          <p:cNvSpPr txBox="1"/>
          <p:nvPr/>
        </p:nvSpPr>
        <p:spPr>
          <a:xfrm>
            <a:off x="1731940" y="2164213"/>
            <a:ext cx="1585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/>
              <a:t>Interviews </a:t>
            </a:r>
            <a:r>
              <a:rPr lang="de-AT" dirty="0" err="1"/>
              <a:t>or</a:t>
            </a:r>
            <a:r>
              <a:rPr lang="de-AT" dirty="0"/>
              <a:t> </a:t>
            </a:r>
          </a:p>
          <a:p>
            <a:pPr algn="ctr"/>
            <a:r>
              <a:rPr lang="de-AT" dirty="0" err="1"/>
              <a:t>questionnaires</a:t>
            </a:r>
            <a:endParaRPr lang="de-AT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F85E3A6-CD1A-34DF-1B02-F25A5D80D75D}"/>
              </a:ext>
            </a:extLst>
          </p:cNvPr>
          <p:cNvSpPr txBox="1"/>
          <p:nvPr/>
        </p:nvSpPr>
        <p:spPr>
          <a:xfrm>
            <a:off x="3996364" y="2852328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/>
              <a:t>Countries </a:t>
            </a:r>
          </a:p>
          <a:p>
            <a:pPr algn="ctr"/>
            <a:r>
              <a:rPr lang="de-AT" dirty="0" err="1"/>
              <a:t>visited</a:t>
            </a:r>
            <a:endParaRPr lang="de-AT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86E7854-0261-6897-0E4F-B711144C5E4E}"/>
              </a:ext>
            </a:extLst>
          </p:cNvPr>
          <p:cNvSpPr txBox="1"/>
          <p:nvPr/>
        </p:nvSpPr>
        <p:spPr>
          <a:xfrm>
            <a:off x="6336522" y="3705924"/>
            <a:ext cx="1614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/>
              <a:t>Pages of</a:t>
            </a:r>
            <a:endParaRPr lang="de-AT" dirty="0"/>
          </a:p>
          <a:p>
            <a:pPr algn="ctr"/>
            <a:r>
              <a:rPr lang="de-AT" dirty="0" err="1"/>
              <a:t>desk</a:t>
            </a:r>
            <a:r>
              <a:rPr lang="de-AT" dirty="0"/>
              <a:t> </a:t>
            </a:r>
            <a:r>
              <a:rPr lang="de-AT" dirty="0" err="1"/>
              <a:t>research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5199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Karte, Atlas, Text enthält.&#10;&#10;Automatisch generierte Beschreibung">
            <a:extLst>
              <a:ext uri="{FF2B5EF4-FFF2-40B4-BE49-F238E27FC236}">
                <a16:creationId xmlns:a16="http://schemas.microsoft.com/office/drawing/2014/main" id="{A129CBD7-C064-9D29-9C08-CFCF35C979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6" t="3531" r="22573" b="5417"/>
          <a:stretch/>
        </p:blipFill>
        <p:spPr>
          <a:xfrm>
            <a:off x="1581150" y="737769"/>
            <a:ext cx="2818897" cy="433228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10EF9E3-5998-4E8E-A446-03A71D41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1" y="817559"/>
            <a:ext cx="7978525" cy="622091"/>
          </a:xfrm>
        </p:spPr>
        <p:txBody>
          <a:bodyPr/>
          <a:lstStyle/>
          <a:p>
            <a:r>
              <a:rPr lang="en-GB" dirty="0"/>
              <a:t>Interviews &amp; Study Visits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110302-158E-4F71-944F-9449262CF4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284649"/>
            <a:ext cx="3834896" cy="3585378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30/08/2023 – Stockholm, Sweden: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31/08/2023 – Jönköping, Sweden: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18/10/2023 – Brazil: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07/11/2023 – Croatia: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15/11/2023 – Athens, Greece: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23/11/2023 – Italy: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29/11/2023 – Netherlands: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14/12/2023 – Hungary: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12/02/2024 – Bulgaria: Questionnaire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21/03/2024 – Düsseldorf, Germany: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10/04/2024 – </a:t>
            </a:r>
            <a:r>
              <a:rPr lang="en-GB" sz="900" dirty="0" err="1">
                <a:solidFill>
                  <a:schemeClr val="accent6">
                    <a:lumMod val="50000"/>
                  </a:schemeClr>
                </a:solidFill>
              </a:rPr>
              <a:t>Wrocław</a:t>
            </a: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, Poland: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30/04/2024 – Norway: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23/05/2024 – Lisbon, Portugal: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07/08/2024 – Canada: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11/09/2024 – Madrid, Spain: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11/10/2024 – France: Questionnaire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25/10/2024 – Slovenia: Interview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2025 – Additional interviews with EJN contact points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25/6/2025 – Vienna, Austria: Study Visit</a:t>
            </a:r>
          </a:p>
          <a:p>
            <a:pPr>
              <a:lnSpc>
                <a:spcPct val="100000"/>
              </a:lnSpc>
              <a:spcAft>
                <a:spcPts val="400"/>
              </a:spcAft>
            </a:pPr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597195-CD5F-4934-821E-F4C4DBFC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7441D7F-B716-2FC7-0DDB-E55A24D23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295" y="737769"/>
            <a:ext cx="4692447" cy="440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76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432C5-53A9-5A7E-7F9F-1AE392615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043065-82BA-5407-98A5-3E6CDD095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Overview Legal Basis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C01FFE0-8981-E806-0423-19A729318E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0310832-1CD0-F45C-C386-EFB09AC2969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dirty="0"/>
              <a:t>Leaflet </a:t>
            </a:r>
            <a:r>
              <a:rPr lang="en-US" sz="1400" b="1" dirty="0"/>
              <a:t>“Legal Basis for Videoconferencing in the EU”</a:t>
            </a:r>
          </a:p>
          <a:p>
            <a:pPr>
              <a:lnSpc>
                <a:spcPct val="100000"/>
              </a:lnSpc>
            </a:pPr>
            <a:r>
              <a:rPr lang="en-GB" sz="1400" b="1" dirty="0"/>
              <a:t>Quick overview </a:t>
            </a:r>
            <a:r>
              <a:rPr lang="en-GB" sz="1400" dirty="0"/>
              <a:t>of legal basis for videoconferencing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European Investigation Order - Directive 2014/41/EU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Taking of Evidence - </a:t>
            </a:r>
            <a:r>
              <a:rPr lang="en-US" sz="1400" dirty="0"/>
              <a:t>Regulation 2020/1783</a:t>
            </a:r>
            <a:endParaRPr lang="en-GB" sz="1400" dirty="0"/>
          </a:p>
          <a:p>
            <a:pPr lvl="1">
              <a:lnSpc>
                <a:spcPct val="100000"/>
              </a:lnSpc>
            </a:pPr>
            <a:r>
              <a:rPr lang="en-GB" sz="1400" dirty="0"/>
              <a:t>Digitalisation Regulation - </a:t>
            </a:r>
            <a:r>
              <a:rPr lang="en-US" sz="1400" dirty="0"/>
              <a:t>Regulation 2023/2844</a:t>
            </a:r>
            <a:endParaRPr lang="en-GB" sz="1400" dirty="0"/>
          </a:p>
          <a:p>
            <a:pPr>
              <a:lnSpc>
                <a:spcPct val="100000"/>
              </a:lnSpc>
            </a:pPr>
            <a:r>
              <a:rPr lang="en-GB" sz="1400" dirty="0"/>
              <a:t>Covering: </a:t>
            </a:r>
            <a:r>
              <a:rPr lang="en-GB" sz="1400" b="1" dirty="0"/>
              <a:t>When? Who? Conditions? How? Legal Aspects?</a:t>
            </a:r>
          </a:p>
          <a:p>
            <a:pPr>
              <a:lnSpc>
                <a:spcPct val="100000"/>
              </a:lnSpc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https://www.simplivi.eu/legalbasis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98F74AE-715B-736C-F7CD-C9BC4C38C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277" y="1110822"/>
            <a:ext cx="2544722" cy="367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500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8913F-0381-3E4A-752F-3ACC5523D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F3F1C-850C-1D58-AE8F-5000008DC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Results: Consolidation Document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1D3D765-E357-FFAF-2F9D-1F268DB4BA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B8B4743-85E3-D7CE-D253-B307C45B256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400" dirty="0"/>
              <a:t>Purpose: 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Consolidate vast amount of valuable input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Basis for subsequent Deliverables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Still extensive document: 39 pages of condensed content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Includes key findings per country</a:t>
            </a:r>
          </a:p>
          <a:p>
            <a:pPr>
              <a:lnSpc>
                <a:spcPct val="100000"/>
              </a:lnSpc>
            </a:pPr>
            <a:r>
              <a:rPr lang="en-GB" sz="1400" dirty="0">
                <a:solidFill>
                  <a:schemeClr val="accent6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https://www.simplivi.eu/consolidation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36165733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16x9-Calibri-BMJ" id="{BA07A0BE-F6E4-4417-9983-AD8EBC346195}" vid="{99BF40E4-A90D-4FEE-BAE7-A484E1BD45B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EN-PPT-16x9-Calibri-BMJ</Template>
  <TotalTime>0</TotalTime>
  <Words>1041</Words>
  <Application>Microsoft Office PowerPoint</Application>
  <PresentationFormat>Bildschirmpräsentation (16:9)</PresentationFormat>
  <Paragraphs>176</Paragraphs>
  <Slides>15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SimpliVi [sɪmplɪfʌɪ]</vt:lpstr>
      <vt:lpstr>Needs</vt:lpstr>
      <vt:lpstr>Project Objectives</vt:lpstr>
      <vt:lpstr>Timeline</vt:lpstr>
      <vt:lpstr>Project Partners</vt:lpstr>
      <vt:lpstr>Statistics</vt:lpstr>
      <vt:lpstr>Interviews &amp; Study Visits</vt:lpstr>
      <vt:lpstr>Project Results: Overview Legal Basis</vt:lpstr>
      <vt:lpstr>Project Results: Consolidation Document</vt:lpstr>
      <vt:lpstr>Project Results: Deliverable D2.1</vt:lpstr>
      <vt:lpstr>Project Results: Deliverable D2.2</vt:lpstr>
      <vt:lpstr>Project Results: Deliverable D2.3</vt:lpstr>
      <vt:lpstr>Project Results: Deliverable D3.2</vt:lpstr>
      <vt:lpstr>Project Results: SimpliVi Conference</vt:lpstr>
      <vt:lpstr>Contacts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ICANEPO</dc:title>
  <dc:creator>Mathias Maurer</dc:creator>
  <cp:lastModifiedBy>Mathias Maurer</cp:lastModifiedBy>
  <cp:revision>113</cp:revision>
  <cp:lastPrinted>2018-07-05T18:23:58Z</cp:lastPrinted>
  <dcterms:created xsi:type="dcterms:W3CDTF">2022-08-23T11:44:40Z</dcterms:created>
  <dcterms:modified xsi:type="dcterms:W3CDTF">2025-09-17T06:18:15Z</dcterms:modified>
</cp:coreProperties>
</file>